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1" r:id="rId4"/>
    <p:sldId id="270" r:id="rId5"/>
    <p:sldId id="272" r:id="rId6"/>
    <p:sldId id="273" r:id="rId7"/>
    <p:sldId id="274" r:id="rId8"/>
    <p:sldId id="275" r:id="rId9"/>
    <p:sldId id="258" r:id="rId10"/>
    <p:sldId id="264" r:id="rId11"/>
    <p:sldId id="265" r:id="rId12"/>
    <p:sldId id="266" r:id="rId13"/>
    <p:sldId id="267" r:id="rId14"/>
    <p:sldId id="268" r:id="rId15"/>
    <p:sldId id="259" r:id="rId16"/>
    <p:sldId id="269" r:id="rId17"/>
    <p:sldId id="260" r:id="rId18"/>
    <p:sldId id="261" r:id="rId19"/>
    <p:sldId id="277" r:id="rId20"/>
    <p:sldId id="276" r:id="rId21"/>
    <p:sldId id="262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40"/>
    <p:restoredTop sz="94734"/>
  </p:normalViewPr>
  <p:slideViewPr>
    <p:cSldViewPr snapToGrid="0" snapToObjects="1">
      <p:cViewPr varScale="1">
        <p:scale>
          <a:sx n="73" d="100"/>
          <a:sy n="73" d="100"/>
        </p:scale>
        <p:origin x="232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23D2E-3758-0A47-BE5D-BBE64EF363B5}" type="datetimeFigureOut">
              <a:rPr lang="es-ES_tradnl" smtClean="0"/>
              <a:t>5/12/16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8DA9B-A7B4-804E-A474-2ED29B63206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0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8DA9B-A7B4-804E-A474-2ED29B632067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84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4426" y="439388"/>
            <a:ext cx="9640185" cy="330484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Tema 8: Ley de propiedad intelectual</a:t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Punto 4 - </a:t>
            </a:r>
            <a:r>
              <a:rPr lang="es-ES_tradnl" b="1" dirty="0" smtClean="0"/>
              <a:t>SOFTWARE </a:t>
            </a:r>
            <a:r>
              <a:rPr lang="es-ES_tradnl" b="1" dirty="0"/>
              <a:t>PRIVATIVO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4349868"/>
            <a:ext cx="8915399" cy="1872803"/>
          </a:xfrm>
        </p:spPr>
        <p:txBody>
          <a:bodyPr>
            <a:normAutofit lnSpcReduction="10000"/>
          </a:bodyPr>
          <a:lstStyle/>
          <a:p>
            <a:pPr algn="r"/>
            <a:r>
              <a:rPr lang="es-ES_tradnl" dirty="0"/>
              <a:t>Nerea Castellanos</a:t>
            </a:r>
          </a:p>
          <a:p>
            <a:pPr algn="r"/>
            <a:r>
              <a:rPr lang="es-ES_tradnl" dirty="0"/>
              <a:t>Sandra Fraile</a:t>
            </a:r>
          </a:p>
          <a:p>
            <a:pPr algn="r"/>
            <a:r>
              <a:rPr lang="es-ES_tradnl" dirty="0" err="1"/>
              <a:t>Stoycho</a:t>
            </a:r>
            <a:r>
              <a:rPr lang="es-ES_tradnl" dirty="0"/>
              <a:t> Ivanov</a:t>
            </a:r>
          </a:p>
          <a:p>
            <a:pPr algn="r"/>
            <a:r>
              <a:rPr lang="es-ES_tradnl" dirty="0"/>
              <a:t>Julia Martínez</a:t>
            </a:r>
          </a:p>
          <a:p>
            <a:pPr algn="r"/>
            <a:r>
              <a:rPr lang="es-ES_tradnl" dirty="0"/>
              <a:t>Gaspar Rodríguez</a:t>
            </a:r>
          </a:p>
        </p:txBody>
      </p:sp>
    </p:spTree>
    <p:extLst>
      <p:ext uri="{BB962C8B-B14F-4D97-AF65-F5344CB8AC3E}">
        <p14:creationId xmlns:p14="http://schemas.microsoft.com/office/powerpoint/2010/main" val="1019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85" y="3169566"/>
            <a:ext cx="4332057" cy="15650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2" y="802105"/>
            <a:ext cx="2928205" cy="389705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73642" y="1921041"/>
            <a:ext cx="6753726" cy="1656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 </a:t>
            </a:r>
            <a:r>
              <a:rPr lang="es-ES_tradnl" sz="2800" b="1" dirty="0"/>
              <a:t>1972</a:t>
            </a:r>
            <a:r>
              <a:rPr lang="es-ES_tradnl" dirty="0"/>
              <a:t> , cuando el gobierno de </a:t>
            </a:r>
            <a:r>
              <a:rPr lang="es-ES_tradnl" sz="2400" b="1" dirty="0"/>
              <a:t>Estados Unidos obliga a IBM</a:t>
            </a:r>
            <a:r>
              <a:rPr lang="es-ES_tradnl" dirty="0"/>
              <a:t> a </a:t>
            </a:r>
            <a:r>
              <a:rPr lang="es-ES_tradnl" sz="2400" b="1" dirty="0"/>
              <a:t>distinguir</a:t>
            </a:r>
            <a:r>
              <a:rPr lang="es-ES_tradnl" dirty="0"/>
              <a:t> entre </a:t>
            </a:r>
            <a:r>
              <a:rPr lang="es-ES_tradnl" sz="2400" b="1" dirty="0"/>
              <a:t>software</a:t>
            </a:r>
            <a:r>
              <a:rPr lang="es-ES_tradnl" dirty="0"/>
              <a:t> y </a:t>
            </a:r>
            <a:r>
              <a:rPr lang="es-ES_tradnl" sz="2400" b="1" dirty="0"/>
              <a:t>hardware</a:t>
            </a:r>
            <a:r>
              <a:rPr lang="es-ES_tradnl" dirty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1732548" y="5045056"/>
            <a:ext cx="6817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Dando lugar a los </a:t>
            </a:r>
            <a:r>
              <a:rPr lang="es-ES_tradnl" sz="2800" b="1" dirty="0"/>
              <a:t>primeros</a:t>
            </a:r>
            <a:r>
              <a:rPr lang="es-ES_tradnl" sz="2000" dirty="0"/>
              <a:t> </a:t>
            </a:r>
            <a:r>
              <a:rPr lang="es-ES_tradnl" sz="2800" b="1" dirty="0"/>
              <a:t>intentos</a:t>
            </a:r>
            <a:r>
              <a:rPr lang="es-ES_tradnl" sz="2000" dirty="0"/>
              <a:t> de </a:t>
            </a:r>
            <a:r>
              <a:rPr lang="es-ES_tradnl" sz="2800" b="1" dirty="0"/>
              <a:t>cerrar</a:t>
            </a:r>
            <a:r>
              <a:rPr lang="es-ES_tradnl" sz="2000" dirty="0"/>
              <a:t> el </a:t>
            </a:r>
            <a:r>
              <a:rPr lang="es-ES_tradnl" sz="2800" b="1" dirty="0"/>
              <a:t>código</a:t>
            </a:r>
            <a:r>
              <a:rPr lang="es-ES_tradnl" sz="2000" dirty="0"/>
              <a:t> de los programas. </a:t>
            </a:r>
          </a:p>
        </p:txBody>
      </p:sp>
    </p:spTree>
    <p:extLst>
      <p:ext uri="{BB962C8B-B14F-4D97-AF65-F5344CB8AC3E}">
        <p14:creationId xmlns:p14="http://schemas.microsoft.com/office/powerpoint/2010/main" val="17498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023849" y="1194220"/>
            <a:ext cx="4328671" cy="3168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024">
            <a:off x="6062362" y="2747769"/>
            <a:ext cx="3723118" cy="25461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673">
            <a:off x="7506483" y="3777594"/>
            <a:ext cx="4145773" cy="2744617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31625" y="1942318"/>
            <a:ext cx="4944156" cy="384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En </a:t>
            </a:r>
            <a:r>
              <a:rPr lang="es-ES_tradnl" sz="2800" dirty="0"/>
              <a:t>esta </a:t>
            </a:r>
            <a:r>
              <a:rPr lang="es-ES_tradnl" sz="2800" b="1" dirty="0"/>
              <a:t>década</a:t>
            </a:r>
            <a:r>
              <a:rPr lang="es-ES_tradnl" sz="2800" dirty="0"/>
              <a:t> </a:t>
            </a:r>
            <a:r>
              <a:rPr lang="es-ES_tradnl" sz="2400" dirty="0"/>
              <a:t>se </a:t>
            </a:r>
            <a:r>
              <a:rPr lang="es-ES_tradnl" sz="2800" b="1" dirty="0"/>
              <a:t>crean</a:t>
            </a:r>
            <a:r>
              <a:rPr lang="es-ES_tradnl" sz="2400" dirty="0"/>
              <a:t> las </a:t>
            </a:r>
            <a:r>
              <a:rPr lang="es-ES_tradnl" sz="2800" b="1" dirty="0"/>
              <a:t>licencias</a:t>
            </a:r>
            <a:r>
              <a:rPr lang="es-ES_tradnl" sz="2400" dirty="0"/>
              <a:t> de </a:t>
            </a:r>
            <a:r>
              <a:rPr lang="es-ES_tradnl" sz="2800" b="1" dirty="0"/>
              <a:t>software</a:t>
            </a:r>
            <a:r>
              <a:rPr lang="es-ES_tradnl" sz="2400" dirty="0"/>
              <a:t> </a:t>
            </a:r>
            <a:r>
              <a:rPr lang="es-ES_tradnl" sz="2800" b="1" dirty="0"/>
              <a:t>propietario</a:t>
            </a:r>
            <a:r>
              <a:rPr lang="es-ES_tradnl" sz="2400" dirty="0"/>
              <a:t>: hay que pagar por el derecho a uso.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es-ES_tradnl" sz="2400" dirty="0"/>
              <a:t> </a:t>
            </a:r>
            <a:r>
              <a:rPr lang="es-ES_tradnl" sz="3200" b="1" dirty="0"/>
              <a:t>EULA</a:t>
            </a:r>
            <a:r>
              <a:rPr lang="es-ES_tradnl" sz="2400" dirty="0"/>
              <a:t> y </a:t>
            </a:r>
            <a:r>
              <a:rPr lang="es-ES_tradnl" sz="3200" b="1" dirty="0" err="1"/>
              <a:t>Shrink-Wrap</a:t>
            </a:r>
            <a:endParaRPr lang="es-ES_tradnl" sz="2400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  <a:p>
            <a:pPr marL="0" indent="0">
              <a:buFont typeface="Wingdings 3" charset="2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2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5">
            <a:off x="7379994" y="74271"/>
            <a:ext cx="5406713" cy="395771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8908" y="2087953"/>
            <a:ext cx="5706060" cy="10094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4100" b="1" dirty="0"/>
              <a:t>EULA - </a:t>
            </a:r>
            <a:r>
              <a:rPr lang="es-ES" sz="3100" b="1" dirty="0"/>
              <a:t>End-user license agreement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5423558" y="4538715"/>
            <a:ext cx="6223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Condiciones</a:t>
            </a:r>
            <a:r>
              <a:rPr lang="es-ES" sz="2400" dirty="0"/>
              <a:t> o </a:t>
            </a:r>
            <a:r>
              <a:rPr lang="es-ES" sz="2800" b="1" dirty="0"/>
              <a:t>limitaciones</a:t>
            </a:r>
            <a:r>
              <a:rPr lang="es-ES" sz="2400" dirty="0"/>
              <a:t> que </a:t>
            </a:r>
            <a:r>
              <a:rPr lang="es-ES" sz="2800" b="1" dirty="0"/>
              <a:t>debes</a:t>
            </a:r>
            <a:r>
              <a:rPr lang="es-ES" sz="2400" dirty="0"/>
              <a:t> </a:t>
            </a:r>
            <a:r>
              <a:rPr lang="es-ES" sz="2800" b="1" dirty="0"/>
              <a:t>aceptar</a:t>
            </a:r>
            <a:r>
              <a:rPr lang="es-ES" sz="2400" dirty="0"/>
              <a:t> para </a:t>
            </a:r>
            <a:r>
              <a:rPr lang="es-ES" sz="3200" b="1" dirty="0"/>
              <a:t>poder utilizar </a:t>
            </a:r>
            <a:r>
              <a:rPr lang="es-ES" sz="2400" dirty="0"/>
              <a:t>ese </a:t>
            </a:r>
            <a:r>
              <a:rPr lang="es-ES" sz="2800" b="1" dirty="0"/>
              <a:t>programa</a:t>
            </a:r>
            <a:r>
              <a:rPr lang="es-ES" sz="2400" dirty="0"/>
              <a:t>, aplicación, juego, producto, etc.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904">
            <a:off x="-144249" y="3423404"/>
            <a:ext cx="4817752" cy="33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60992" y="1404907"/>
            <a:ext cx="3861218" cy="1009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3600" b="1" dirty="0" err="1">
                <a:solidFill>
                  <a:schemeClr val="tx1"/>
                </a:solidFill>
              </a:rPr>
              <a:t>Shrink-Wrap</a:t>
            </a:r>
            <a:endParaRPr lang="es-ES_tradnl" sz="3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6229266" y="2707967"/>
            <a:ext cx="5550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Control</a:t>
            </a:r>
            <a:r>
              <a:rPr lang="es-ES" sz="2000" dirty="0"/>
              <a:t> sobre la </a:t>
            </a:r>
            <a:r>
              <a:rPr lang="es-ES" sz="2800" b="1" dirty="0"/>
              <a:t>reproducción</a:t>
            </a:r>
            <a:r>
              <a:rPr lang="es-ES" sz="2000" dirty="0"/>
              <a:t> y </a:t>
            </a:r>
            <a:r>
              <a:rPr lang="es-ES" sz="2800" b="1" dirty="0"/>
              <a:t>distribución</a:t>
            </a:r>
            <a:r>
              <a:rPr lang="es-ES" sz="2000" dirty="0"/>
              <a:t> de </a:t>
            </a:r>
            <a:r>
              <a:rPr lang="es-ES" sz="2800" b="1" dirty="0"/>
              <a:t>copias</a:t>
            </a:r>
            <a:r>
              <a:rPr lang="es-ES" sz="2000" dirty="0"/>
              <a:t> del </a:t>
            </a:r>
            <a:r>
              <a:rPr lang="es-ES" sz="2800" b="1" dirty="0"/>
              <a:t>programa</a:t>
            </a:r>
            <a:r>
              <a:rPr lang="es-ES" sz="2000" dirty="0"/>
              <a:t> protegido, y como elementos que </a:t>
            </a:r>
            <a:r>
              <a:rPr lang="es-ES" sz="2800" b="1" dirty="0"/>
              <a:t>registren</a:t>
            </a:r>
            <a:r>
              <a:rPr lang="es-ES" sz="2000" dirty="0"/>
              <a:t> su </a:t>
            </a:r>
            <a:r>
              <a:rPr lang="es-ES" sz="2800" b="1" dirty="0" err="1"/>
              <a:t>decompilación</a:t>
            </a:r>
            <a:r>
              <a:rPr lang="es-ES" sz="2000" dirty="0"/>
              <a:t> y la </a:t>
            </a:r>
            <a:r>
              <a:rPr lang="es-ES" sz="2800" b="1" dirty="0"/>
              <a:t>exigibilidad</a:t>
            </a:r>
            <a:r>
              <a:rPr lang="es-ES" sz="2000" dirty="0"/>
              <a:t> de </a:t>
            </a:r>
            <a:r>
              <a:rPr lang="es-ES" sz="2800" b="1" dirty="0"/>
              <a:t>garantías</a:t>
            </a:r>
            <a:r>
              <a:rPr lang="es-ES" sz="2000" dirty="0"/>
              <a:t> por </a:t>
            </a:r>
            <a:r>
              <a:rPr lang="es-ES" sz="2800" b="1" dirty="0"/>
              <a:t>defectos</a:t>
            </a:r>
            <a:r>
              <a:rPr lang="es-ES" sz="2000" dirty="0"/>
              <a:t> del producto.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0572">
            <a:off x="95527" y="1637499"/>
            <a:ext cx="5650610" cy="3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1414" y="1864221"/>
            <a:ext cx="57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/>
              <a:t>1975</a:t>
            </a:r>
            <a:r>
              <a:rPr lang="es-ES_tradnl" sz="2400" dirty="0"/>
              <a:t>, </a:t>
            </a:r>
            <a:r>
              <a:rPr lang="es-ES_tradnl" sz="3200" dirty="0"/>
              <a:t>Bill Gates y Paul Allen fundan </a:t>
            </a:r>
            <a:r>
              <a:rPr lang="es-ES_tradnl" sz="3600" b="1" dirty="0"/>
              <a:t>Microsoft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6867">
            <a:off x="6907558" y="852413"/>
            <a:ext cx="4973053" cy="343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uadroTexto 7"/>
          <p:cNvSpPr txBox="1"/>
          <p:nvPr/>
        </p:nvSpPr>
        <p:spPr>
          <a:xfrm>
            <a:off x="5662864" y="4706813"/>
            <a:ext cx="619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Principal </a:t>
            </a:r>
            <a:r>
              <a:rPr lang="es-ES_tradnl" sz="3600" b="1" dirty="0"/>
              <a:t>impulsor</a:t>
            </a:r>
            <a:r>
              <a:rPr lang="es-ES_tradnl" sz="2800" dirty="0"/>
              <a:t> del </a:t>
            </a:r>
            <a:r>
              <a:rPr lang="es-ES_tradnl" sz="3600" b="1" dirty="0"/>
              <a:t>software</a:t>
            </a:r>
            <a:r>
              <a:rPr lang="es-ES_tradnl" sz="2800" dirty="0"/>
              <a:t> </a:t>
            </a:r>
            <a:r>
              <a:rPr lang="es-ES_tradnl" sz="3600" b="1" dirty="0"/>
              <a:t>propietario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1085">
            <a:off x="172157" y="3598139"/>
            <a:ext cx="4845247" cy="34500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446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 único que obtiene el usuario es el </a:t>
            </a:r>
            <a:r>
              <a:rPr lang="es-ES_tradnl" b="1" dirty="0" smtClean="0"/>
              <a:t>ejecutable</a:t>
            </a:r>
          </a:p>
          <a:p>
            <a:endParaRPr lang="es-ES_tradnl" b="1" dirty="0"/>
          </a:p>
          <a:p>
            <a:endParaRPr lang="es-ES_tradnl" b="1" dirty="0" smtClean="0"/>
          </a:p>
          <a:p>
            <a:r>
              <a:rPr lang="es-ES_tradnl" dirty="0" smtClean="0"/>
              <a:t>Distintos </a:t>
            </a:r>
            <a:r>
              <a:rPr lang="es-ES_tradnl" b="1" dirty="0" smtClean="0"/>
              <a:t>tipos</a:t>
            </a:r>
            <a:r>
              <a:rPr lang="es-ES_tradnl" dirty="0" smtClean="0"/>
              <a:t> -&gt;</a:t>
            </a:r>
            <a:r>
              <a:rPr lang="es-ES_tradnl" dirty="0"/>
              <a:t> Según las limitaciones en las </a:t>
            </a:r>
            <a:r>
              <a:rPr lang="es-ES_tradnl" b="1" dirty="0"/>
              <a:t>licencias de usuario </a:t>
            </a:r>
            <a:r>
              <a:rPr lang="es-ES_tradnl" dirty="0"/>
              <a:t>o en sus </a:t>
            </a:r>
            <a:r>
              <a:rPr lang="es-ES_tradnl" b="1" dirty="0"/>
              <a:t>métodos de distribución </a:t>
            </a:r>
          </a:p>
        </p:txBody>
      </p:sp>
    </p:spTree>
    <p:extLst>
      <p:ext uri="{BB962C8B-B14F-4D97-AF65-F5344CB8AC3E}">
        <p14:creationId xmlns:p14="http://schemas.microsoft.com/office/powerpoint/2010/main" val="4742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212498"/>
              </p:ext>
            </p:extLst>
          </p:nvPr>
        </p:nvGraphicFramePr>
        <p:xfrm>
          <a:off x="2589213" y="1389063"/>
          <a:ext cx="891540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2228850"/>
                <a:gridCol w="2228850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 pago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Shareware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Freeware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dirty="0" smtClean="0"/>
                        <a:t>Pagamos por</a:t>
                      </a:r>
                      <a:r>
                        <a:rPr lang="es-ES_tradnl" baseline="0" dirty="0" smtClean="0"/>
                        <a:t> el programa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baseline="0" dirty="0" smtClean="0"/>
                        <a:t>Lo instalamos en nuestro ordenador y lo utilizamos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Versión gratuita de un programa de pago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Limitaciones que la versión de pago no tiene</a:t>
                      </a:r>
                      <a:endParaRPr lang="es-ES_tradnl" dirty="0" smtClean="0">
                        <a:effectLst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pueden copiar y distribuir como se quiera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Probar con todas las características pero limitadas 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 vez pagado se libera y obtienes la versión completa</a:t>
                      </a:r>
                    </a:p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gratuito y su distribución es libre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dirty="0" smtClean="0">
                          <a:effectLst/>
                        </a:rPr>
                        <a:t>Limitación: </a:t>
                      </a: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siempre debe ser gratuito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código sigue siendo restringido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Windows, Office,</a:t>
                      </a:r>
                      <a:r>
                        <a:rPr lang="es-ES_tradnl" baseline="0" dirty="0" smtClean="0"/>
                        <a:t> 3d Max Studio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Demo FIFA</a:t>
                      </a:r>
                      <a:r>
                        <a:rPr lang="es-ES_tradnl" baseline="0" dirty="0" smtClean="0"/>
                        <a:t> 26, </a:t>
                      </a:r>
                      <a:r>
                        <a:rPr lang="es-ES_tradnl" baseline="0" dirty="0" err="1" smtClean="0"/>
                        <a:t>Babylon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Office, Photoshop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50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Características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puedes</a:t>
            </a:r>
            <a:r>
              <a:rPr lang="is-IS" dirty="0" smtClean="0"/>
              <a:t>… !!!</a:t>
            </a:r>
          </a:p>
          <a:p>
            <a:endParaRPr lang="is-IS" dirty="0" smtClean="0"/>
          </a:p>
          <a:p>
            <a:pPr marL="0" indent="0">
              <a:buNone/>
            </a:pPr>
            <a:r>
              <a:rPr lang="es-ES_tradnl" dirty="0" smtClean="0"/>
              <a:t>	Modificarlo libremente</a:t>
            </a:r>
          </a:p>
          <a:p>
            <a:pPr marL="0" indent="0">
              <a:buNone/>
            </a:pPr>
            <a:r>
              <a:rPr lang="es-ES_tradnl" dirty="0" smtClean="0"/>
              <a:t>	Adaptarlo</a:t>
            </a: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	Distribuir sin permiso del propietario	</a:t>
            </a:r>
            <a:endParaRPr lang="es-ES_tradnl" dirty="0"/>
          </a:p>
        </p:txBody>
      </p:sp>
      <p:pic>
        <p:nvPicPr>
          <p:cNvPr id="4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2992915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72" y="3410674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sandra\Desktop\prohibited-14740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2" y="3828433"/>
            <a:ext cx="242104" cy="2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 y desventajas</a:t>
            </a:r>
            <a:endParaRPr lang="es-ES_tradnl" dirty="0"/>
          </a:p>
        </p:txBody>
      </p:sp>
      <p:pic>
        <p:nvPicPr>
          <p:cNvPr id="4" name="Picture 2" descr="C:\Users\sandra\Desktop\windowsvs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51" y="2351315"/>
            <a:ext cx="6957533" cy="34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2" descr="C:\Users\sandra\Desktop\librevspropietarioo!!!!!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29" y="171364"/>
            <a:ext cx="7909730" cy="6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0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</a:p>
          <a:p>
            <a:r>
              <a:rPr lang="es-ES_tradnl" dirty="0" smtClean="0"/>
              <a:t>Origen</a:t>
            </a:r>
          </a:p>
          <a:p>
            <a:r>
              <a:rPr lang="es-ES_tradnl" dirty="0" smtClean="0"/>
              <a:t>Tipos</a:t>
            </a:r>
          </a:p>
          <a:p>
            <a:r>
              <a:rPr lang="es-ES_tradnl" dirty="0" smtClean="0"/>
              <a:t>Características</a:t>
            </a:r>
          </a:p>
          <a:p>
            <a:r>
              <a:rPr lang="es-ES_tradnl" dirty="0" smtClean="0"/>
              <a:t>Ventajas</a:t>
            </a:r>
          </a:p>
          <a:p>
            <a:r>
              <a:rPr lang="es-ES_tradnl" dirty="0" smtClean="0"/>
              <a:t>Desventajas</a:t>
            </a:r>
          </a:p>
          <a:p>
            <a:r>
              <a:rPr lang="es-ES_tradnl" dirty="0" smtClean="0"/>
              <a:t>Regulación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86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Calidad</a:t>
            </a:r>
          </a:p>
          <a:p>
            <a:r>
              <a:rPr lang="es-ES_tradnl" dirty="0" smtClean="0"/>
              <a:t>Más compatibles</a:t>
            </a:r>
          </a:p>
          <a:p>
            <a:r>
              <a:rPr lang="es-ES_tradnl" dirty="0" smtClean="0"/>
              <a:t>Mejores interfaces gráficas</a:t>
            </a:r>
          </a:p>
          <a:p>
            <a:r>
              <a:rPr lang="es-ES_tradnl" dirty="0" smtClean="0"/>
              <a:t>Usabilidad</a:t>
            </a:r>
          </a:p>
          <a:p>
            <a:r>
              <a:rPr lang="es-ES_tradnl" dirty="0" smtClean="0"/>
              <a:t>Personal especializado y con experiencia</a:t>
            </a:r>
          </a:p>
          <a:p>
            <a:r>
              <a:rPr lang="es-ES_tradnl" dirty="0" smtClean="0"/>
              <a:t>Facilidad de adquisición</a:t>
            </a:r>
          </a:p>
          <a:p>
            <a:r>
              <a:rPr lang="es-ES_tradnl" dirty="0" smtClean="0"/>
              <a:t>Más recursos económicos</a:t>
            </a:r>
          </a:p>
          <a:p>
            <a:r>
              <a:rPr lang="es-ES_tradnl" smtClean="0"/>
              <a:t>Más especialistas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03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</a:t>
            </a:r>
            <a:r>
              <a:rPr lang="es-ES_tradnl" dirty="0" smtClean="0"/>
              <a:t>uede tener mayor curva de aprendizaje</a:t>
            </a:r>
          </a:p>
          <a:p>
            <a:r>
              <a:rPr lang="es-ES_tradnl" dirty="0" smtClean="0"/>
              <a:t>Solo los desarrolladores conocen su funcionamiento</a:t>
            </a:r>
          </a:p>
          <a:p>
            <a:r>
              <a:rPr lang="es-ES_tradnl" dirty="0" smtClean="0"/>
              <a:t>El soporte técnico puede ser insuficiente</a:t>
            </a:r>
          </a:p>
          <a:p>
            <a:r>
              <a:rPr lang="es-ES_tradnl" dirty="0" smtClean="0"/>
              <a:t>Es ilegal modificar el software</a:t>
            </a:r>
          </a:p>
          <a:p>
            <a:r>
              <a:rPr lang="es-ES_tradnl" dirty="0" smtClean="0"/>
              <a:t>Los clientes dependen del proveedor</a:t>
            </a:r>
          </a:p>
          <a:p>
            <a:r>
              <a:rPr lang="es-ES_tradnl" dirty="0" smtClean="0"/>
              <a:t>Perdida de soporte técnico, actualizaciones...</a:t>
            </a:r>
            <a:endParaRPr lang="is-IS" dirty="0" smtClean="0"/>
          </a:p>
          <a:p>
            <a:r>
              <a:rPr lang="is-IS" dirty="0" smtClean="0"/>
              <a:t>Las licencias son caras especialmente las de grupos de trabajo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904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Regulación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1" y="2133600"/>
            <a:ext cx="9104557" cy="3777622"/>
          </a:xfrm>
        </p:spPr>
        <p:txBody>
          <a:bodyPr>
            <a:normAutofit/>
          </a:bodyPr>
          <a:lstStyle/>
          <a:p>
            <a:r>
              <a:rPr lang="es-ES_tradnl" sz="2400" dirty="0"/>
              <a:t>La </a:t>
            </a:r>
            <a:r>
              <a:rPr lang="es-ES_tradnl" sz="2800" b="1" dirty="0"/>
              <a:t>ley española de propiedad intelectual </a:t>
            </a:r>
            <a:r>
              <a:rPr lang="es-ES_tradnl" sz="2400" dirty="0"/>
              <a:t>es la encargada de regular, a través de sus </a:t>
            </a:r>
            <a:r>
              <a:rPr lang="es-ES_tradnl" sz="2800" b="1" dirty="0"/>
              <a:t>artículos 95-104</a:t>
            </a:r>
            <a:r>
              <a:rPr lang="es-ES_tradnl" sz="2400" dirty="0"/>
              <a:t>, la protección de los derechos de autor de los creadores de los programas de ordenador</a:t>
            </a:r>
            <a:r>
              <a:rPr lang="es-ES_tradnl" sz="2400" dirty="0"/>
              <a:t> </a:t>
            </a:r>
            <a:endParaRPr lang="es-ES_tradnl" sz="2400" dirty="0" smtClean="0"/>
          </a:p>
          <a:p>
            <a:r>
              <a:rPr lang="es-ES_tradnl" sz="2800" b="1" dirty="0" smtClean="0"/>
              <a:t>Propiedad intelectual </a:t>
            </a:r>
            <a:r>
              <a:rPr lang="es-ES_tradnl" sz="2400" dirty="0" smtClean="0"/>
              <a:t>se define como</a:t>
            </a:r>
            <a:endParaRPr lang="es-ES_tradnl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140989" y="4400884"/>
            <a:ext cx="80010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``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el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conjunto de derechos que corresponden a los autores y a otros titulares (artistas, productores, organismos de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radiodifusión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) </a:t>
            </a:r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respecto de las obras y prestaciones fruto de su </a:t>
            </a:r>
            <a:r>
              <a:rPr lang="es-E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creación</a:t>
            </a:r>
            <a:r>
              <a:rPr lang="is-IS" i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halkduster" charset="0"/>
                <a:cs typeface="Chalkduster" charset="0"/>
              </a:rPr>
              <a:t>…</a:t>
            </a:r>
            <a:r>
              <a:rPr lang="es-ES" sz="4000" b="1" baseline="-25000" dirty="0" smtClean="0">
                <a:solidFill>
                  <a:srgbClr val="C00000"/>
                </a:solidFill>
                <a:latin typeface="Trattatello" charset="0"/>
                <a:ea typeface="Trattatello" charset="0"/>
                <a:cs typeface="Trattatello" charset="0"/>
              </a:rPr>
              <a:t>´´</a:t>
            </a:r>
            <a:endParaRPr lang="es-ES_tradnl" sz="4000" b="1" baseline="-25000" dirty="0">
              <a:solidFill>
                <a:srgbClr val="C00000"/>
              </a:solidFill>
              <a:latin typeface="Trattatello" charset="0"/>
              <a:ea typeface="Trattatello" charset="0"/>
              <a:cs typeface="Trattatel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Términos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No existe un consenso para el </a:t>
            </a:r>
            <a:r>
              <a:rPr lang="es-ES_tradnl" b="1" dirty="0" smtClean="0">
                <a:solidFill>
                  <a:srgbClr val="FF0000"/>
                </a:solidFill>
              </a:rPr>
              <a:t>opuesto</a:t>
            </a:r>
            <a:r>
              <a:rPr lang="es-ES_tradnl" dirty="0" smtClean="0"/>
              <a:t> del software libre:</a:t>
            </a:r>
          </a:p>
          <a:p>
            <a:endParaRPr lang="es-ES_tradnl" dirty="0" smtClean="0"/>
          </a:p>
          <a:p>
            <a:pPr lvl="1"/>
            <a:r>
              <a:rPr lang="es-ES_tradnl" dirty="0" smtClean="0"/>
              <a:t>Software propietario</a:t>
            </a:r>
          </a:p>
          <a:p>
            <a:pPr lvl="1"/>
            <a:r>
              <a:rPr lang="es-ES_tradnl" dirty="0"/>
              <a:t>Software de código cerrado</a:t>
            </a:r>
          </a:p>
          <a:p>
            <a:pPr lvl="1"/>
            <a:r>
              <a:rPr lang="es-ES_tradnl" dirty="0" smtClean="0"/>
              <a:t>Software no libre</a:t>
            </a:r>
          </a:p>
          <a:p>
            <a:pPr lvl="1"/>
            <a:r>
              <a:rPr lang="es-ES_tradnl" dirty="0" smtClean="0"/>
              <a:t>Software privado</a:t>
            </a:r>
          </a:p>
          <a:p>
            <a:pPr lvl="1"/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354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Qué 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Software en el que el usuario tiene problemas para usarlo, modificarlo o distribuirlo</a:t>
            </a:r>
          </a:p>
          <a:p>
            <a:r>
              <a:rPr lang="es-ES_tradnl" dirty="0" smtClean="0"/>
              <a:t>Concepto que se usa para cualquier programa que </a:t>
            </a:r>
            <a:r>
              <a:rPr lang="es-ES_tradnl" b="1" dirty="0" smtClean="0">
                <a:solidFill>
                  <a:srgbClr val="FF0000"/>
                </a:solidFill>
              </a:rPr>
              <a:t>no es libre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No es sinónimo de </a:t>
            </a:r>
            <a:r>
              <a:rPr lang="es-ES_tradnl" b="1" dirty="0" smtClean="0">
                <a:solidFill>
                  <a:schemeClr val="tx1"/>
                </a:solidFill>
              </a:rPr>
              <a:t>software comercial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Puede distribuirse sin costes ni cuotas</a:t>
            </a:r>
          </a:p>
          <a:p>
            <a:r>
              <a:rPr lang="es-ES_tradnl" dirty="0" smtClean="0">
                <a:solidFill>
                  <a:schemeClr val="tx1"/>
                </a:solidFill>
              </a:rPr>
              <a:t>Este tipo de software se conoce como </a:t>
            </a:r>
            <a:r>
              <a:rPr lang="es-ES_tradnl" b="1" dirty="0" err="1" smtClean="0">
                <a:solidFill>
                  <a:schemeClr val="tx1"/>
                </a:solidFill>
              </a:rPr>
              <a:t>freeware</a:t>
            </a:r>
            <a:endParaRPr lang="es-ES_tradnl" b="1" dirty="0" smtClean="0">
              <a:solidFill>
                <a:schemeClr val="tx1"/>
              </a:solidFill>
            </a:endParaRPr>
          </a:p>
          <a:p>
            <a:endParaRPr lang="es-ES_tradnl" dirty="0" smtClean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Propietario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Tiene los derechos de autor, puede controlar y restringir los derechos del usuario sobre su programa</a:t>
            </a:r>
          </a:p>
          <a:p>
            <a:endParaRPr lang="es-ES_tradnl" dirty="0"/>
          </a:p>
          <a:p>
            <a:r>
              <a:rPr lang="es-ES_tradnl" dirty="0" smtClean="0"/>
              <a:t>El propietario emplea restricciones en su:</a:t>
            </a:r>
          </a:p>
          <a:p>
            <a:pPr lvl="1"/>
            <a:r>
              <a:rPr lang="es-ES_tradnl" dirty="0" smtClean="0"/>
              <a:t>Uso</a:t>
            </a:r>
          </a:p>
          <a:p>
            <a:pPr lvl="1"/>
            <a:r>
              <a:rPr lang="es-ES_tradnl" dirty="0" err="1" smtClean="0"/>
              <a:t>Resdistribución</a:t>
            </a:r>
            <a:endParaRPr lang="es-ES_tradnl" dirty="0" smtClean="0"/>
          </a:p>
          <a:p>
            <a:pPr lvl="1"/>
            <a:r>
              <a:rPr lang="es-ES_tradnl" dirty="0" smtClean="0"/>
              <a:t>Análisis</a:t>
            </a:r>
          </a:p>
          <a:p>
            <a:pPr lvl="1"/>
            <a:r>
              <a:rPr lang="es-ES_tradnl" dirty="0" smtClean="0"/>
              <a:t>Modificación</a:t>
            </a:r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0559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24" y="4216390"/>
            <a:ext cx="1826347" cy="18263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15" y="2289902"/>
            <a:ext cx="1613586" cy="16135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39" y="4216390"/>
            <a:ext cx="1817234" cy="181723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07" y="3965866"/>
            <a:ext cx="2318282" cy="23182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81" y="2289902"/>
            <a:ext cx="1613585" cy="16135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85" y="2289902"/>
            <a:ext cx="1536301" cy="15363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74" y="2149434"/>
            <a:ext cx="1972293" cy="19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874900"/>
              </p:ext>
            </p:extLst>
          </p:nvPr>
        </p:nvGraphicFramePr>
        <p:xfrm>
          <a:off x="1437272" y="2174021"/>
          <a:ext cx="1037223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251"/>
                <a:gridCol w="2871537"/>
                <a:gridCol w="2832449"/>
              </a:tblGrid>
              <a:tr h="249385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Las cuatro libertades del software libre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</a:t>
                      </a:r>
                      <a:r>
                        <a:rPr lang="es-ES" baseline="0" dirty="0" smtClean="0"/>
                        <a:t> privativo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libre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Uso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Análisis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Redistribución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Modificación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s-E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454845"/>
              </p:ext>
            </p:extLst>
          </p:nvPr>
        </p:nvGraphicFramePr>
        <p:xfrm>
          <a:off x="1432064" y="4293907"/>
          <a:ext cx="1037744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7825"/>
                <a:gridCol w="2855566"/>
                <a:gridCol w="281405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Características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privativo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Software libre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Modelo de negocio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Licencias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Servicios adicionales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Código fuente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Cerrado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Abierto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privativo vs. Software libre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Los programas de software privativo más empleados tienes un sustituto de software libre: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29" y="3466617"/>
            <a:ext cx="1092575" cy="1092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89" y="3452516"/>
            <a:ext cx="1148558" cy="12170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05" y="3467346"/>
            <a:ext cx="1133403" cy="11334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60" y="3398497"/>
            <a:ext cx="1271099" cy="12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9933">
            <a:off x="6696760" y="3446810"/>
            <a:ext cx="5819836" cy="291060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1254" y="192104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Años 60, </a:t>
            </a:r>
            <a:r>
              <a:rPr lang="es-ES_tradnl" sz="3200" dirty="0">
                <a:solidFill>
                  <a:schemeClr val="tx1"/>
                </a:solidFill>
              </a:rPr>
              <a:t>laboratorios Bell </a:t>
            </a:r>
            <a:r>
              <a:rPr lang="es-ES_tradnl" sz="2400" dirty="0">
                <a:solidFill>
                  <a:schemeClr val="tx1"/>
                </a:solidFill>
              </a:rPr>
              <a:t>proporcionaron el código fuente </a:t>
            </a:r>
            <a:r>
              <a:rPr lang="es-ES_tradnl" sz="3200" b="1" dirty="0">
                <a:solidFill>
                  <a:schemeClr val="tx1"/>
                </a:solidFill>
              </a:rPr>
              <a:t>UNIX 1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3200" dirty="0">
                <a:solidFill>
                  <a:schemeClr val="tx1"/>
                </a:solidFill>
              </a:rPr>
              <a:t>Tiempo</a:t>
            </a:r>
            <a:r>
              <a:rPr lang="es-ES_tradnl" sz="2400" dirty="0">
                <a:solidFill>
                  <a:schemeClr val="tx1"/>
                </a:solidFill>
              </a:rPr>
              <a:t> </a:t>
            </a:r>
            <a:r>
              <a:rPr lang="es-ES_tradnl" sz="3200" dirty="0">
                <a:solidFill>
                  <a:schemeClr val="tx1"/>
                </a:solidFill>
              </a:rPr>
              <a:t>después</a:t>
            </a:r>
            <a:r>
              <a:rPr lang="es-ES_tradnl" sz="2400" dirty="0">
                <a:solidFill>
                  <a:schemeClr val="tx1"/>
                </a:solidFill>
              </a:rPr>
              <a:t> comenzó a existir lo que </a:t>
            </a:r>
          </a:p>
          <a:p>
            <a:pPr marL="0" indent="0">
              <a:buNone/>
            </a:pPr>
            <a:r>
              <a:rPr lang="es-ES_tradnl" sz="2400" dirty="0">
                <a:solidFill>
                  <a:schemeClr val="tx1"/>
                </a:solidFill>
              </a:rPr>
              <a:t>se conocer como software de </a:t>
            </a:r>
          </a:p>
          <a:p>
            <a:pPr marL="0" indent="0">
              <a:buNone/>
            </a:pPr>
            <a:r>
              <a:rPr lang="es-ES_tradnl" sz="3600" dirty="0">
                <a:solidFill>
                  <a:schemeClr val="tx1"/>
                </a:solidFill>
              </a:rPr>
              <a:t>código cerrado</a:t>
            </a:r>
            <a:r>
              <a:rPr lang="es-ES_tradnl" sz="2400" dirty="0">
                <a:solidFill>
                  <a:schemeClr val="tx1"/>
                </a:solidFill>
              </a:rPr>
              <a:t>.</a:t>
            </a:r>
            <a:endParaRPr lang="es-E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8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Brizna</Template>
  <TotalTime>319</TotalTime>
  <Words>602</Words>
  <Application>Microsoft Macintosh PowerPoint</Application>
  <PresentationFormat>Panorámica</PresentationFormat>
  <Paragraphs>147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Calibri</vt:lpstr>
      <vt:lpstr>Century Gothic</vt:lpstr>
      <vt:lpstr>Chalkduster</vt:lpstr>
      <vt:lpstr>Trattatello</vt:lpstr>
      <vt:lpstr>Wingdings 3</vt:lpstr>
      <vt:lpstr>Arial</vt:lpstr>
      <vt:lpstr>Espiral</vt:lpstr>
      <vt:lpstr>Tema 8: Ley de propiedad intelectual  Punto 4 - SOFTWARE PRIVATIVO</vt:lpstr>
      <vt:lpstr>Introducción</vt:lpstr>
      <vt:lpstr>Términos</vt:lpstr>
      <vt:lpstr>Qué es</vt:lpstr>
      <vt:lpstr>Propietario</vt:lpstr>
      <vt:lpstr>Ejemplos</vt:lpstr>
      <vt:lpstr>Software privativo vs. Software libre</vt:lpstr>
      <vt:lpstr>Software privativo vs. Software libre</vt:lpstr>
      <vt:lpstr>Origen</vt:lpstr>
      <vt:lpstr>Origen</vt:lpstr>
      <vt:lpstr>Origen</vt:lpstr>
      <vt:lpstr>Origen</vt:lpstr>
      <vt:lpstr>Origen</vt:lpstr>
      <vt:lpstr>Origen</vt:lpstr>
      <vt:lpstr>Tipos</vt:lpstr>
      <vt:lpstr>Tipos</vt:lpstr>
      <vt:lpstr>Características</vt:lpstr>
      <vt:lpstr>Ventajas y desventajas</vt:lpstr>
      <vt:lpstr>Presentación de PowerPoint</vt:lpstr>
      <vt:lpstr>Ventajas</vt:lpstr>
      <vt:lpstr>Desventajas</vt:lpstr>
      <vt:lpstr>Regulación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PRIVATIVO</dc:title>
  <dc:creator>NEREA CASTELLANOS RODRIGUEZ</dc:creator>
  <cp:lastModifiedBy>STOYCHO IVANOV ATANASOV</cp:lastModifiedBy>
  <cp:revision>34</cp:revision>
  <dcterms:created xsi:type="dcterms:W3CDTF">2016-11-30T17:00:38Z</dcterms:created>
  <dcterms:modified xsi:type="dcterms:W3CDTF">2016-12-05T14:01:23Z</dcterms:modified>
</cp:coreProperties>
</file>